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be4a4818a_1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3be4a4818a_1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be4a4818a_15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3be4a4818a_15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be4a4818a_15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3be4a4818a_15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e4a4818a_15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3be4a4818a_15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be4a4818a_15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3be4a4818a_15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be4a4818a_15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3be4a4818a_15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be4a4818a_15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3be4a4818a_15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be4a4818a_15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3be4a4818a_15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be4a4818a_1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3be4a4818a_1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be4a4818a_15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3be4a4818a_15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be4a4818a_1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3be4a4818a_1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be4a4818a_15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3be4a4818a_15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be4a4818a_15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3be4a4818a_15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be4a4818a_15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3be4a4818a_15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be4a4818a_15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3be4a4818a_15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550" y="4546599"/>
            <a:ext cx="868150" cy="551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5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25"/>
          <p:cNvSpPr txBox="1">
            <a:spLocks noGrp="1"/>
          </p:cNvSpPr>
          <p:nvPr>
            <p:ph type="ctrTitle"/>
          </p:nvPr>
        </p:nvSpPr>
        <p:spPr>
          <a:xfrm>
            <a:off x="292608" y="0"/>
            <a:ext cx="8513082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チーム</a:t>
            </a:r>
            <a:r>
              <a:rPr lang="en-US" altLang="ja-JP" dirty="0">
                <a:latin typeface="HiraMaruProN-W4"/>
                <a:ea typeface="HiraMaruProN-W4"/>
                <a:cs typeface="HiraMaruProN-W4"/>
                <a:sym typeface="HiraMaruProN-W4"/>
              </a:rPr>
              <a:t>C</a:t>
            </a: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　マイクロソフト大好き！</a:t>
            </a:r>
            <a:b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</a:b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"/>
          </p:nvPr>
        </p:nvSpPr>
        <p:spPr>
          <a:xfrm>
            <a:off x="1059180" y="4302128"/>
            <a:ext cx="685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ja-JP" altLang="en-US" dirty="0">
                <a:latin typeface="HiraMaruPro-W4"/>
                <a:ea typeface="HiraMaruPro-W4"/>
                <a:cs typeface="HiraMaruPro-W4"/>
                <a:sym typeface="HiraMaruPro-W4"/>
              </a:rPr>
              <a:t>えばた、のがすけ、えり、わったー、</a:t>
            </a:r>
            <a:r>
              <a:rPr lang="ja" dirty="0">
                <a:latin typeface="HiraMaruPro-W4"/>
                <a:ea typeface="HiraMaruPro-W4"/>
                <a:cs typeface="HiraMaruPro-W4"/>
                <a:sym typeface="HiraMaruPro-W4"/>
              </a:rPr>
              <a:t>ひこってぃー</a:t>
            </a:r>
            <a:endParaRPr dirty="0">
              <a:latin typeface="HiraMaruPro-W4"/>
              <a:ea typeface="HiraMaruPro-W4"/>
              <a:cs typeface="HiraMaruPro-W4"/>
              <a:sym typeface="HiraMaruPro-W4"/>
            </a:endParaRPr>
          </a:p>
        </p:txBody>
      </p:sp>
      <p:pic>
        <p:nvPicPr>
          <p:cNvPr id="137" name="Google Shape;137;p25" descr="図形, ロゴ&#10;&#10;中程度の精度で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8842" y="1635995"/>
            <a:ext cx="3626315" cy="230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こだわり２　「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動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」と「</a:t>
            </a:r>
            <a:r>
              <a:rPr lang="ja">
                <a:solidFill>
                  <a:schemeClr val="accent5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静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」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623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激しい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対戦で盛り上がった後は</a:t>
            </a:r>
            <a:r>
              <a:rPr lang="ja">
                <a:solidFill>
                  <a:schemeClr val="accent5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冷静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に計画を確認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「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動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」と「</a:t>
            </a:r>
            <a:r>
              <a:rPr lang="ja">
                <a:solidFill>
                  <a:schemeClr val="accent5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静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」の両方を取り入れることでメリハリのあるUIを実現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307" name="Google Shape;307;p34" descr="グラフィカル ユーザー インターフェイス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7734" y="3184723"/>
            <a:ext cx="2868173" cy="168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4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4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10" name="Google Shape;310;p34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525" y="1318575"/>
            <a:ext cx="2976376" cy="1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628650" y="193833"/>
            <a:ext cx="6325362" cy="126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" sz="2800">
                <a:latin typeface="HiraMaruProN-W4"/>
                <a:ea typeface="HiraMaruProN-W4"/>
                <a:cs typeface="HiraMaruProN-W4"/>
                <a:sym typeface="HiraMaruProN-W4"/>
              </a:rPr>
              <a:t>こだわり３　「夏」を感じるUI　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1"/>
          </p:nvPr>
        </p:nvSpPr>
        <p:spPr>
          <a:xfrm>
            <a:off x="170180" y="1800356"/>
            <a:ext cx="3818969" cy="279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dirty="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夏</a:t>
            </a: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に向かってダイエットを盛り上げることをイメージ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誰かと繋がってダイエットに取り組める「</a:t>
            </a:r>
            <a:r>
              <a:rPr lang="ja" dirty="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ワクワク感</a:t>
            </a: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」のあるUI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322" name="Google Shape;322;p35" descr="テキスト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632" y="1131719"/>
            <a:ext cx="2282236" cy="12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 descr="テキスト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930" y="2468393"/>
            <a:ext cx="2374420" cy="12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 descr="グラフィカル ユーザー インターフェイス, Web サイト&#10;&#10;自動的に生成された説明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6044" y="2470493"/>
            <a:ext cx="2357776" cy="12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 descr="グラフィカル ユーザー インターフェイス, Web サイト&#10;&#10;自動的に生成された説明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2530" y="3790569"/>
            <a:ext cx="2343221" cy="1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 descr="テキスト が含まれている画像&#10;&#10;自動的に生成された説明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6044" y="3781532"/>
            <a:ext cx="2357775" cy="12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8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5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29" name="Google Shape;329;p35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こだわり４　誰とでも対戦可能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6775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P2Pコミュニケーションサービスにより、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アドレスのみで</a:t>
            </a:r>
            <a:r>
              <a:rPr lang="ja" dirty="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誰とでも</a:t>
            </a: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対決可能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ダイエットを志す</a:t>
            </a:r>
            <a:r>
              <a:rPr lang="ja" dirty="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全世界の同志</a:t>
            </a: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との熱い戦いを実現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41" name="Google Shape;341;p36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50" y="2823275"/>
            <a:ext cx="4204101" cy="22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 2" descr="部屋, 時計 が含まれている画像&#10;&#10;自動的に生成された説明">
            <a:extLst>
              <a:ext uri="{FF2B5EF4-FFF2-40B4-BE49-F238E27FC236}">
                <a16:creationId xmlns:a16="http://schemas.microsoft.com/office/drawing/2014/main" id="{146FD129-259A-7F54-E11B-38FA6A41B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557" y="2727039"/>
            <a:ext cx="2142617" cy="21426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484394" y="480061"/>
            <a:ext cx="2620756" cy="284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ja" sz="3500">
                <a:solidFill>
                  <a:schemeClr val="dk1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デモ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3469445" y="0"/>
            <a:ext cx="5674556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3956927" y="480068"/>
            <a:ext cx="4699590" cy="41833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37" descr="図形, ロゴ&#10;&#10;中程度の精度で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5734" y="1254129"/>
            <a:ext cx="3961976" cy="251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 rotWithShape="1">
          <a:blip r:embed="rId4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7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56" name="Google Shape;356;p37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今後の展望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多人数対決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機能の実装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spcBef>
                <a:spcPts val="0"/>
              </a:spcBef>
              <a:spcAft>
                <a:spcPts val="0"/>
              </a:spcAft>
              <a:buSzPts val="2100"/>
              <a:buFont typeface="HiraMaruProN-W4"/>
              <a:buChar char="•"/>
            </a:pP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腹筋認識精度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の向上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掲示板等を使った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対戦相手募集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画面の実装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摂取カロリーや腹筋回数から目標体重までの必要日数を計算し、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カレンダーに反映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させる機能の実装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366" name="Google Shape;366;p38"/>
          <p:cNvPicPr preferRelativeResize="0"/>
          <p:nvPr/>
        </p:nvPicPr>
        <p:blipFill rotWithShape="1">
          <a:blip r:embed="rId3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38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EF92B3-0150-3B74-E200-EA187C56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You!</a:t>
            </a:r>
            <a:endParaRPr kumimoji="1" lang="ja-JP" altLang="en-US" dirty="0"/>
          </a:p>
        </p:txBody>
      </p:sp>
      <p:pic>
        <p:nvPicPr>
          <p:cNvPr id="4" name="Google Shape;322;p3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25AA6D13-512C-609A-9EF9-B6C405AE06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1202" y="1817902"/>
            <a:ext cx="2282236" cy="12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3;p3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9309F837-1FE2-8780-93ED-F8257BBD6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7077" y="3601557"/>
            <a:ext cx="2374420" cy="12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4;p35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5F056C6A-DC3E-7467-2CFF-28629CBA2A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2053" y="1826031"/>
            <a:ext cx="2357776" cy="123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25;p35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F8DDC1EE-5192-54D6-678D-B924E669B4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581" y="1809774"/>
            <a:ext cx="2343221" cy="12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26;p3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47ACAC98-092F-09F1-9C48-147EFB775C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5884" y="3617814"/>
            <a:ext cx="2357775" cy="126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2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9"/>
          <p:cNvPicPr preferRelativeResize="0"/>
          <p:nvPr/>
        </p:nvPicPr>
        <p:blipFill rotWithShape="1">
          <a:blip r:embed="rId3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9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378" name="Google Shape;378;p39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9"/>
          <p:cNvGrpSpPr/>
          <p:nvPr/>
        </p:nvGrpSpPr>
        <p:grpSpPr>
          <a:xfrm>
            <a:off x="444560" y="124369"/>
            <a:ext cx="6946165" cy="5147906"/>
            <a:chOff x="444560" y="124370"/>
            <a:chExt cx="6946165" cy="5147906"/>
          </a:xfrm>
        </p:grpSpPr>
        <p:grpSp>
          <p:nvGrpSpPr>
            <p:cNvPr id="383" name="Google Shape;383;p39"/>
            <p:cNvGrpSpPr/>
            <p:nvPr/>
          </p:nvGrpSpPr>
          <p:grpSpPr>
            <a:xfrm>
              <a:off x="444559" y="124370"/>
              <a:ext cx="6946165" cy="4972448"/>
              <a:chOff x="592746" y="165826"/>
              <a:chExt cx="9261553" cy="6629931"/>
            </a:xfrm>
          </p:grpSpPr>
          <p:cxnSp>
            <p:nvCxnSpPr>
              <p:cNvPr id="384" name="Google Shape;384;p39"/>
              <p:cNvCxnSpPr/>
              <p:nvPr/>
            </p:nvCxnSpPr>
            <p:spPr>
              <a:xfrm rot="10800000" flipH="1">
                <a:off x="5236134" y="777246"/>
                <a:ext cx="1355100" cy="7314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385" name="Google Shape;385;p39" descr="Web カメラ 単色塗りつぶし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42815" y="165826"/>
                <a:ext cx="1052569" cy="1052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39" descr="シャツ が含まれている画像&#10;&#10;自動的に生成された説明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078169" y="4945621"/>
                <a:ext cx="1776130" cy="1850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p39" descr="Web カメラ 枠線"/>
              <p:cNvPicPr preferRelativeResize="0"/>
              <p:nvPr/>
            </p:nvPicPr>
            <p:blipFill rotWithShape="1">
              <a:blip r:embed="rId6">
                <a:alphaModFix/>
              </a:blip>
              <a:srcRect t="14580" b="-14580"/>
              <a:stretch/>
            </p:blipFill>
            <p:spPr>
              <a:xfrm>
                <a:off x="6167664" y="5448880"/>
                <a:ext cx="1052569" cy="1052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39" descr="帽子, シャツ が含まれている画像&#10;&#10;自動的に生成された説明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864233" y="275909"/>
                <a:ext cx="1990066" cy="207568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89" name="Google Shape;389;p39"/>
              <p:cNvGrpSpPr/>
              <p:nvPr/>
            </p:nvGrpSpPr>
            <p:grpSpPr>
              <a:xfrm>
                <a:off x="4331337" y="4730677"/>
                <a:ext cx="1158242" cy="1256066"/>
                <a:chOff x="1944624" y="4343400"/>
                <a:chExt cx="1091184" cy="1091184"/>
              </a:xfrm>
            </p:grpSpPr>
            <p:pic>
              <p:nvPicPr>
                <p:cNvPr id="390" name="Google Shape;390;p39" descr="モニター 枠線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1944624" y="4343400"/>
                  <a:ext cx="1091184" cy="10911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1" name="Google Shape;391;p39" descr="花火 単色塗りつぶし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2219560" y="4554329"/>
                  <a:ext cx="541309" cy="541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2" name="Google Shape;392;p39"/>
              <p:cNvGrpSpPr/>
              <p:nvPr/>
            </p:nvGrpSpPr>
            <p:grpSpPr>
              <a:xfrm>
                <a:off x="4213723" y="916296"/>
                <a:ext cx="1158242" cy="1256066"/>
                <a:chOff x="5181600" y="1911096"/>
                <a:chExt cx="1091184" cy="1091184"/>
              </a:xfrm>
            </p:grpSpPr>
            <p:pic>
              <p:nvPicPr>
                <p:cNvPr id="393" name="Google Shape;393;p39" descr="モニター 単色塗りつぶし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5181600" y="1911096"/>
                  <a:ext cx="1091184" cy="10911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4" name="Google Shape;394;p39" descr="花火 枠線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5498592" y="219760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395" name="Google Shape;395;p39"/>
              <p:cNvCxnSpPr/>
              <p:nvPr/>
            </p:nvCxnSpPr>
            <p:spPr>
              <a:xfrm>
                <a:off x="3882287" y="4099971"/>
                <a:ext cx="546603" cy="72038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96" name="Google Shape;396;p39"/>
              <p:cNvCxnSpPr/>
              <p:nvPr/>
            </p:nvCxnSpPr>
            <p:spPr>
              <a:xfrm rot="10800000">
                <a:off x="4044127" y="4059183"/>
                <a:ext cx="522791" cy="6953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397" name="Google Shape;397;p39"/>
              <p:cNvGrpSpPr/>
              <p:nvPr/>
            </p:nvGrpSpPr>
            <p:grpSpPr>
              <a:xfrm>
                <a:off x="2695445" y="3073975"/>
                <a:ext cx="1715959" cy="900878"/>
                <a:chOff x="2197673" y="2962704"/>
                <a:chExt cx="1715959" cy="900878"/>
              </a:xfrm>
            </p:grpSpPr>
            <p:sp>
              <p:nvSpPr>
                <p:cNvPr id="398" name="Google Shape;398;p39"/>
                <p:cNvSpPr/>
                <p:nvPr/>
              </p:nvSpPr>
              <p:spPr>
                <a:xfrm>
                  <a:off x="2221992" y="2994950"/>
                  <a:ext cx="1691640" cy="83638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99" name="Google Shape;399;p39" descr="テキスト, ロゴ&#10;&#10;自動的に生成された説明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2197673" y="2962704"/>
                  <a:ext cx="1715959" cy="900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00" name="Google Shape;400;p39"/>
              <p:cNvSpPr/>
              <p:nvPr/>
            </p:nvSpPr>
            <p:spPr>
              <a:xfrm>
                <a:off x="2337701" y="1104565"/>
                <a:ext cx="1621549" cy="1089660"/>
              </a:xfrm>
              <a:prstGeom prst="wedgeRoundRectCallout">
                <a:avLst>
                  <a:gd name="adj1" fmla="val 62061"/>
                  <a:gd name="adj2" fmla="val 2080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face-apiによる顔検出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592746" y="3222909"/>
                <a:ext cx="1787967" cy="1158223"/>
              </a:xfrm>
              <a:prstGeom prst="wedgeRoundRectCallout">
                <a:avLst>
                  <a:gd name="adj1" fmla="val 63145"/>
                  <a:gd name="adj2" fmla="val -13595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P2Pコミュニケーションサービスによる通信</a:t>
                </a:r>
                <a:endParaRPr sz="1100"/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2056182" y="5251533"/>
                <a:ext cx="1996615" cy="970297"/>
              </a:xfrm>
              <a:prstGeom prst="wedgeRoundRectCallout">
                <a:avLst>
                  <a:gd name="adj1" fmla="val 62691"/>
                  <a:gd name="adj2" fmla="val -47806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javascriptによるアニメーションの動的生成</a:t>
                </a:r>
                <a:endParaRPr sz="1100"/>
              </a:p>
            </p:txBody>
          </p:sp>
          <p:cxnSp>
            <p:nvCxnSpPr>
              <p:cNvPr id="403" name="Google Shape;403;p39"/>
              <p:cNvCxnSpPr/>
              <p:nvPr/>
            </p:nvCxnSpPr>
            <p:spPr>
              <a:xfrm rot="10800000" flipH="1">
                <a:off x="3601636" y="2239339"/>
                <a:ext cx="748330" cy="728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04" name="Google Shape;404;p39"/>
              <p:cNvCxnSpPr/>
              <p:nvPr/>
            </p:nvCxnSpPr>
            <p:spPr>
              <a:xfrm flipH="1">
                <a:off x="3749427" y="2351597"/>
                <a:ext cx="711467" cy="70098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405" name="Google Shape;405;p39"/>
              <p:cNvGrpSpPr/>
              <p:nvPr/>
            </p:nvGrpSpPr>
            <p:grpSpPr>
              <a:xfrm>
                <a:off x="5236134" y="3114584"/>
                <a:ext cx="1691640" cy="876153"/>
                <a:chOff x="8111803" y="2987991"/>
                <a:chExt cx="1691640" cy="876153"/>
              </a:xfrm>
            </p:grpSpPr>
            <p:sp>
              <p:nvSpPr>
                <p:cNvPr id="406" name="Google Shape;406;p39"/>
                <p:cNvSpPr/>
                <p:nvPr/>
              </p:nvSpPr>
              <p:spPr>
                <a:xfrm>
                  <a:off x="8111803" y="2987991"/>
                  <a:ext cx="1691640" cy="83638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07" name="Google Shape;407;p3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557750" y="2993855"/>
                  <a:ext cx="870289" cy="8702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08" name="Google Shape;408;p39"/>
              <p:cNvSpPr/>
              <p:nvPr/>
            </p:nvSpPr>
            <p:spPr>
              <a:xfrm>
                <a:off x="7383414" y="3424283"/>
                <a:ext cx="1924840" cy="1158223"/>
              </a:xfrm>
              <a:prstGeom prst="wedgeRoundRectCallout">
                <a:avLst>
                  <a:gd name="adj1" fmla="val -65137"/>
                  <a:gd name="adj2" fmla="val -41490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Azure Static Web Apiによるホスティング</a:t>
                </a:r>
                <a:endParaRPr sz="1100"/>
              </a:p>
            </p:txBody>
          </p:sp>
          <p:sp>
            <p:nvSpPr>
              <p:cNvPr id="409" name="Google Shape;409;p39"/>
              <p:cNvSpPr txBox="1"/>
              <p:nvPr/>
            </p:nvSpPr>
            <p:spPr>
              <a:xfrm>
                <a:off x="2817037" y="2487192"/>
                <a:ext cx="96532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Webカメラ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データ</a:t>
                </a:r>
                <a:endParaRPr sz="1100"/>
              </a:p>
            </p:txBody>
          </p:sp>
          <p:sp>
            <p:nvSpPr>
              <p:cNvPr id="410" name="Google Shape;410;p39"/>
              <p:cNvSpPr txBox="1"/>
              <p:nvPr/>
            </p:nvSpPr>
            <p:spPr>
              <a:xfrm>
                <a:off x="2921137" y="4258130"/>
                <a:ext cx="96532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Webカメラ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データ</a:t>
                </a:r>
                <a:endParaRPr sz="1100"/>
              </a:p>
            </p:txBody>
          </p:sp>
          <p:sp>
            <p:nvSpPr>
              <p:cNvPr id="411" name="Google Shape;411;p39"/>
              <p:cNvSpPr txBox="1"/>
              <p:nvPr/>
            </p:nvSpPr>
            <p:spPr>
              <a:xfrm>
                <a:off x="5511873" y="2372629"/>
                <a:ext cx="12618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HTML,CSS,JS,</a:t>
                </a:r>
                <a:endParaRPr sz="11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学習済みモデル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p39"/>
              <p:cNvGrpSpPr/>
              <p:nvPr/>
            </p:nvGrpSpPr>
            <p:grpSpPr>
              <a:xfrm>
                <a:off x="7205566" y="301061"/>
                <a:ext cx="335292" cy="595004"/>
                <a:chOff x="7205566" y="301061"/>
                <a:chExt cx="335292" cy="595004"/>
              </a:xfrm>
            </p:grpSpPr>
            <p:cxnSp>
              <p:nvCxnSpPr>
                <p:cNvPr id="413" name="Google Shape;413;p39"/>
                <p:cNvCxnSpPr/>
                <p:nvPr/>
              </p:nvCxnSpPr>
              <p:spPr>
                <a:xfrm rot="10800000" flipH="1">
                  <a:off x="7205566" y="301061"/>
                  <a:ext cx="286379" cy="16662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4" name="Google Shape;414;p39"/>
                <p:cNvCxnSpPr/>
                <p:nvPr/>
              </p:nvCxnSpPr>
              <p:spPr>
                <a:xfrm>
                  <a:off x="7225970" y="591312"/>
                  <a:ext cx="314888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5" name="Google Shape;415;p39"/>
                <p:cNvCxnSpPr/>
                <p:nvPr/>
              </p:nvCxnSpPr>
              <p:spPr>
                <a:xfrm>
                  <a:off x="7213722" y="723481"/>
                  <a:ext cx="266014" cy="1725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6" name="Google Shape;416;p39"/>
              <p:cNvGrpSpPr/>
              <p:nvPr/>
            </p:nvGrpSpPr>
            <p:grpSpPr>
              <a:xfrm>
                <a:off x="7327961" y="5527465"/>
                <a:ext cx="335292" cy="595004"/>
                <a:chOff x="7205566" y="301061"/>
                <a:chExt cx="335292" cy="595004"/>
              </a:xfrm>
            </p:grpSpPr>
            <p:cxnSp>
              <p:nvCxnSpPr>
                <p:cNvPr id="417" name="Google Shape;417;p39"/>
                <p:cNvCxnSpPr/>
                <p:nvPr/>
              </p:nvCxnSpPr>
              <p:spPr>
                <a:xfrm rot="10800000" flipH="1">
                  <a:off x="7205566" y="301061"/>
                  <a:ext cx="286379" cy="16662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8" name="Google Shape;418;p39"/>
                <p:cNvCxnSpPr/>
                <p:nvPr/>
              </p:nvCxnSpPr>
              <p:spPr>
                <a:xfrm>
                  <a:off x="7225970" y="591312"/>
                  <a:ext cx="314888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9" name="Google Shape;419;p39"/>
                <p:cNvCxnSpPr/>
                <p:nvPr/>
              </p:nvCxnSpPr>
              <p:spPr>
                <a:xfrm>
                  <a:off x="7213722" y="723481"/>
                  <a:ext cx="266014" cy="17258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20" name="Google Shape;420;p39"/>
              <p:cNvCxnSpPr/>
              <p:nvPr/>
            </p:nvCxnSpPr>
            <p:spPr>
              <a:xfrm>
                <a:off x="5404458" y="5251533"/>
                <a:ext cx="1005300" cy="5088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1" name="Google Shape;421;p39"/>
              <p:cNvCxnSpPr/>
              <p:nvPr/>
            </p:nvCxnSpPr>
            <p:spPr>
              <a:xfrm rot="-5400000" flipH="1">
                <a:off x="4943793" y="2321185"/>
                <a:ext cx="748330" cy="728246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9"/>
              <p:cNvCxnSpPr/>
              <p:nvPr/>
            </p:nvCxnSpPr>
            <p:spPr>
              <a:xfrm rot="5400000" flipH="1">
                <a:off x="5094810" y="2261275"/>
                <a:ext cx="711467" cy="70098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9"/>
              <p:cNvCxnSpPr/>
              <p:nvPr/>
            </p:nvCxnSpPr>
            <p:spPr>
              <a:xfrm rot="10800000" flipH="1">
                <a:off x="5073214" y="4028987"/>
                <a:ext cx="570708" cy="70429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9"/>
              <p:cNvCxnSpPr/>
              <p:nvPr/>
            </p:nvCxnSpPr>
            <p:spPr>
              <a:xfrm flipH="1">
                <a:off x="5196382" y="4155837"/>
                <a:ext cx="554941" cy="68483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25" name="Google Shape;425;p39"/>
              <p:cNvSpPr txBox="1"/>
              <p:nvPr/>
            </p:nvSpPr>
            <p:spPr>
              <a:xfrm>
                <a:off x="5583623" y="4488962"/>
                <a:ext cx="12618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HTML,CSS,JS,</a:t>
                </a:r>
                <a:endParaRPr sz="11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学習済みモデル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9"/>
              <p:cNvSpPr/>
              <p:nvPr/>
            </p:nvSpPr>
            <p:spPr>
              <a:xfrm>
                <a:off x="4323500" y="5899566"/>
                <a:ext cx="1716000" cy="836400"/>
              </a:xfrm>
              <a:prstGeom prst="wedgeRoundRectCallout">
                <a:avLst>
                  <a:gd name="adj1" fmla="val 73326"/>
                  <a:gd name="adj2" fmla="val -38042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顔の動きから腹筋を検出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27" name="Google Shape;427;p3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72000" y="4385625"/>
              <a:ext cx="886650" cy="88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55300" y="382650"/>
              <a:ext cx="922400" cy="42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484394" y="480061"/>
            <a:ext cx="2860676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ja" sz="3500">
                <a:solidFill>
                  <a:schemeClr val="dk1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夏といえば…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3469445" y="0"/>
            <a:ext cx="5674556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3956927" y="480068"/>
            <a:ext cx="4699590" cy="418336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6" descr="会社名&#10;&#10;中程度の精度で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301" y="657889"/>
            <a:ext cx="4450842" cy="382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370332" y="2523744"/>
            <a:ext cx="2860676" cy="1700784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その前に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ダイエットでしょ</a:t>
            </a:r>
            <a:endParaRPr sz="1100" dirty="0"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6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149" name="Google Shape;149;p26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628651" y="259358"/>
            <a:ext cx="384042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解決すべき課題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628650" y="2255932"/>
            <a:ext cx="4158233" cy="23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raMaruPro-W4"/>
              <a:buChar char="•"/>
            </a:pPr>
            <a:r>
              <a:rPr lang="ja" sz="2400">
                <a:latin typeface="HiraMaruPro-W4"/>
                <a:ea typeface="HiraMaruPro-W4"/>
                <a:cs typeface="HiraMaruPro-W4"/>
                <a:sym typeface="HiraMaruPro-W4"/>
              </a:rPr>
              <a:t>ダイエットは</a:t>
            </a:r>
            <a:r>
              <a:rPr lang="ja" sz="2400">
                <a:solidFill>
                  <a:schemeClr val="accent5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しんどい…</a:t>
            </a:r>
            <a:endParaRPr>
              <a:solidFill>
                <a:schemeClr val="accent5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raMaruPro-W4"/>
              <a:buChar char="•"/>
            </a:pPr>
            <a:r>
              <a:rPr lang="ja" sz="2400">
                <a:latin typeface="HiraMaruPro-W4"/>
                <a:ea typeface="HiraMaruPro-W4"/>
                <a:cs typeface="HiraMaruPro-W4"/>
                <a:sym typeface="HiraMaruPro-W4"/>
              </a:rPr>
              <a:t>ダイエットは</a:t>
            </a:r>
            <a:r>
              <a:rPr lang="ja" sz="2400">
                <a:solidFill>
                  <a:schemeClr val="accent5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つまらない…</a:t>
            </a:r>
            <a:endParaRPr>
              <a:solidFill>
                <a:schemeClr val="accent5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raMaruPro-W4"/>
              <a:buChar char="•"/>
            </a:pPr>
            <a:r>
              <a:rPr lang="ja" sz="2400">
                <a:latin typeface="HiraMaruPro-W4"/>
                <a:ea typeface="HiraMaruPro-W4"/>
                <a:cs typeface="HiraMaruPro-W4"/>
                <a:sym typeface="HiraMaruPro-W4"/>
              </a:rPr>
              <a:t>ダイエットは</a:t>
            </a:r>
            <a:r>
              <a:rPr lang="ja" sz="2400">
                <a:solidFill>
                  <a:schemeClr val="accent5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孤独…</a:t>
            </a:r>
            <a:endParaRPr>
              <a:solidFill>
                <a:schemeClr val="accent5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-254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endParaRPr sz="2700" b="1">
              <a:latin typeface="HiraMaruPro-W4"/>
              <a:ea typeface="HiraMaruPro-W4"/>
              <a:cs typeface="HiraMaruPro-W4"/>
              <a:sym typeface="HiraMaruPro-W4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7815427" y="1023549"/>
            <a:ext cx="710616" cy="6913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7" descr="シャツ が含まれている画像&#10;&#10;自動的に生成された説明"/>
          <p:cNvPicPr preferRelativeResize="0"/>
          <p:nvPr/>
        </p:nvPicPr>
        <p:blipFill rotWithShape="1">
          <a:blip r:embed="rId3">
            <a:alphaModFix/>
          </a:blip>
          <a:srcRect t="4849" r="2" b="2743"/>
          <a:stretch/>
        </p:blipFill>
        <p:spPr>
          <a:xfrm>
            <a:off x="5925944" y="2045796"/>
            <a:ext cx="3218056" cy="3097703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 rot="-6040930" flipH="1">
            <a:off x="4525603" y="-504855"/>
            <a:ext cx="3015895" cy="3015895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7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165" name="Google Shape;165;p27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" name="Google Shape;169;p27" descr="食品 が含まれている画像&#10;&#10;自動的に生成された説明"/>
          <p:cNvPicPr preferRelativeResize="0"/>
          <p:nvPr/>
        </p:nvPicPr>
        <p:blipFill rotWithShape="1">
          <a:blip r:embed="rId5">
            <a:alphaModFix/>
          </a:blip>
          <a:srcRect r="-4" b="17092"/>
          <a:stretch/>
        </p:blipFill>
        <p:spPr>
          <a:xfrm>
            <a:off x="4696205" y="1"/>
            <a:ext cx="2639484" cy="2255932"/>
          </a:xfrm>
          <a:custGeom>
            <a:avLst/>
            <a:gdLst/>
            <a:ahLst/>
            <a:cxnLst/>
            <a:rect l="l" t="t" r="r" b="b"/>
            <a:pathLst>
              <a:path w="3519312" h="3007909" extrusionOk="0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解決すべき課題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8" descr="ゲームのキャラクター&#10;&#10;低い精度で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8610" y="2487644"/>
            <a:ext cx="2161676" cy="238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 descr="シャツ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10" y="2379726"/>
            <a:ext cx="2286731" cy="23820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2176976" y="1428631"/>
            <a:ext cx="2395025" cy="1218557"/>
          </a:xfrm>
          <a:prstGeom prst="wedgeRoundRectCallout">
            <a:avLst>
              <a:gd name="adj1" fmla="val -37727"/>
              <a:gd name="adj2" fmla="val 63699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もっと楽しく、</a:t>
            </a:r>
            <a:r>
              <a:rPr lang="ja" sz="1800" b="1" i="0" u="none" strike="noStrike" cap="none">
                <a:solidFill>
                  <a:srgbClr val="FF0D60"/>
                </a:solidFill>
                <a:latin typeface="Arial"/>
                <a:ea typeface="Arial"/>
                <a:cs typeface="Arial"/>
                <a:sym typeface="Arial"/>
              </a:rPr>
              <a:t>ワクワク</a:t>
            </a:r>
            <a:r>
              <a:rPr lang="ja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するようなダイエットがしたい</a:t>
            </a:r>
            <a:r>
              <a:rPr lang="ja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！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6460157" y="1408057"/>
            <a:ext cx="2395025" cy="1218557"/>
          </a:xfrm>
          <a:prstGeom prst="wedgeRoundRectCallout">
            <a:avLst>
              <a:gd name="adj1" fmla="val -37727"/>
              <a:gd name="adj2" fmla="val 63699"/>
              <a:gd name="adj3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誰かと繋がれる</a:t>
            </a:r>
            <a:r>
              <a:rPr lang="ja" sz="1800" b="1" i="0" u="none" strike="noStrike" cap="none">
                <a:solidFill>
                  <a:srgbClr val="FF0D60"/>
                </a:solidFill>
                <a:latin typeface="Arial"/>
                <a:ea typeface="Arial"/>
                <a:cs typeface="Arial"/>
                <a:sym typeface="Arial"/>
              </a:rPr>
              <a:t>ダイエット</a:t>
            </a:r>
            <a:r>
              <a:rPr lang="ja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がしたい！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ターゲット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-W4"/>
              <a:buChar char="•"/>
            </a:pPr>
            <a:r>
              <a:rPr lang="ja">
                <a:solidFill>
                  <a:srgbClr val="FF0D60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夏休み</a:t>
            </a:r>
            <a:r>
              <a:rPr lang="ja">
                <a:latin typeface="HiraMaruPro-W4"/>
                <a:ea typeface="HiraMaruPro-W4"/>
                <a:cs typeface="HiraMaruPro-W4"/>
                <a:sym typeface="HiraMaruPro-W4"/>
              </a:rPr>
              <a:t>に向けて</a:t>
            </a:r>
            <a:r>
              <a:rPr lang="ja">
                <a:solidFill>
                  <a:srgbClr val="FF0D60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ダイエット</a:t>
            </a:r>
            <a:r>
              <a:rPr lang="ja">
                <a:latin typeface="HiraMaruPro-W4"/>
                <a:ea typeface="HiraMaruPro-W4"/>
                <a:cs typeface="HiraMaruPro-W4"/>
                <a:sym typeface="HiraMaruPro-W4"/>
              </a:rPr>
              <a:t>を頑張る（予定の）学生</a:t>
            </a:r>
            <a:endParaRPr>
              <a:latin typeface="HiraMaruPro-W4"/>
              <a:ea typeface="HiraMaruPro-W4"/>
              <a:cs typeface="HiraMaruPro-W4"/>
              <a:sym typeface="HiraMaruPro-W4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367" y="2071223"/>
            <a:ext cx="1648200" cy="193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7510" y="3354329"/>
            <a:ext cx="1949301" cy="166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 descr="シャツ が含まれている画像&#10;&#10;自動的に生成された説明"/>
          <p:cNvPicPr preferRelativeResize="0"/>
          <p:nvPr/>
        </p:nvPicPr>
        <p:blipFill rotWithShape="1">
          <a:blip r:embed="rId6">
            <a:alphaModFix/>
          </a:blip>
          <a:srcRect t="4849" r="2" b="2743"/>
          <a:stretch/>
        </p:blipFill>
        <p:spPr>
          <a:xfrm>
            <a:off x="522626" y="2884054"/>
            <a:ext cx="1731842" cy="1696836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0" name="Google Shape;190;p29" descr="食品 が含まれている画像&#10;&#10;自動的に生成された説明"/>
          <p:cNvPicPr preferRelativeResize="0"/>
          <p:nvPr/>
        </p:nvPicPr>
        <p:blipFill rotWithShape="1">
          <a:blip r:embed="rId7">
            <a:alphaModFix/>
          </a:blip>
          <a:srcRect r="-4" b="17092"/>
          <a:stretch/>
        </p:blipFill>
        <p:spPr>
          <a:xfrm>
            <a:off x="1691165" y="1965177"/>
            <a:ext cx="1949301" cy="1837755"/>
          </a:xfrm>
          <a:custGeom>
            <a:avLst/>
            <a:gdLst/>
            <a:ahLst/>
            <a:cxnLst/>
            <a:rect l="l" t="t" r="r" b="b"/>
            <a:pathLst>
              <a:path w="3519312" h="3007909" extrusionOk="0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3870396" y="3168396"/>
            <a:ext cx="1145286" cy="3634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9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193" name="Google Shape;193;p29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-5824" y="335003"/>
            <a:ext cx="3614165" cy="121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ja" sz="3000">
                <a:latin typeface="HiraMaruProN-W4"/>
                <a:ea typeface="HiraMaruProN-W4"/>
                <a:cs typeface="HiraMaruProN-W4"/>
                <a:sym typeface="HiraMaruProN-W4"/>
              </a:rPr>
              <a:t>さまっするの提案</a:t>
            </a:r>
            <a:endParaRPr sz="300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58522" y="1431475"/>
            <a:ext cx="3448891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HiraMaruPro-W4"/>
                <a:ea typeface="HiraMaruPro-W4"/>
                <a:cs typeface="HiraMaruPro-W4"/>
                <a:sym typeface="HiraMaruPro-W4"/>
              </a:rPr>
              <a:t>さまっするは</a:t>
            </a:r>
            <a:endParaRPr dirty="0"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rgbClr val="FF0D60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対戦型腹筋ゲーム</a:t>
            </a:r>
            <a:endParaRPr dirty="0">
              <a:solidFill>
                <a:srgbClr val="FF0D60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HiraMaruPro-W4"/>
                <a:ea typeface="HiraMaruPro-W4"/>
                <a:cs typeface="HiraMaruPro-W4"/>
                <a:sym typeface="HiraMaruPro-W4"/>
              </a:rPr>
              <a:t>＋</a:t>
            </a:r>
            <a:r>
              <a:rPr lang="ja" dirty="0">
                <a:solidFill>
                  <a:schemeClr val="accent5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ダイエット</a:t>
            </a:r>
            <a:endParaRPr dirty="0">
              <a:solidFill>
                <a:schemeClr val="accent5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accent5"/>
                </a:solidFill>
                <a:latin typeface="HiraMaruPro-W4"/>
                <a:ea typeface="HiraMaruPro-W4"/>
                <a:cs typeface="HiraMaruPro-W4"/>
                <a:sym typeface="HiraMaruPro-W4"/>
              </a:rPr>
              <a:t>スケジューリングアプリ</a:t>
            </a:r>
            <a:endParaRPr dirty="0">
              <a:solidFill>
                <a:schemeClr val="accent5"/>
              </a:solidFill>
              <a:latin typeface="HiraMaruPro-W4"/>
              <a:ea typeface="HiraMaruPro-W4"/>
              <a:cs typeface="HiraMaruPro-W4"/>
              <a:sym typeface="HiraMaruPro-W4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3842766" y="418338"/>
            <a:ext cx="4938000" cy="4304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 descr="グラフィカル ユーザー インターフェイス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0726" y="2982931"/>
            <a:ext cx="2868173" cy="168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 descr="テキスト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0726" y="475636"/>
            <a:ext cx="2858118" cy="160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5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30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209" name="Google Shape;209;p30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" name="Google Shape;213;p30"/>
          <p:cNvPicPr preferRelativeResize="0"/>
          <p:nvPr/>
        </p:nvPicPr>
        <p:blipFill rotWithShape="1">
          <a:blip r:embed="rId6">
            <a:alphaModFix/>
          </a:blip>
          <a:srcRect l="18130" t="11315" r="18936" b="3476"/>
          <a:stretch/>
        </p:blipFill>
        <p:spPr>
          <a:xfrm>
            <a:off x="6223125" y="1726975"/>
            <a:ext cx="2485200" cy="17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さまっするの特徴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2219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ディープラーニングを用いた</a:t>
            </a:r>
            <a:r>
              <a:rPr lang="ja" sz="210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顔検知</a:t>
            </a: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アルゴリズムを使用して腹筋を検知</a:t>
            </a:r>
            <a:endParaRPr sz="21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腹筋をするたびに画面に</a:t>
            </a:r>
            <a:r>
              <a:rPr lang="ja" sz="210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花火</a:t>
            </a: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が打ち上がる</a:t>
            </a:r>
            <a:endParaRPr sz="21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sz="2100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花火</a:t>
            </a: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を打ち上げた回数で相手と対戦！</a:t>
            </a:r>
            <a:endParaRPr sz="21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 sz="2100">
                <a:latin typeface="HiraMaruProN-W4"/>
                <a:ea typeface="HiraMaruProN-W4"/>
                <a:cs typeface="HiraMaruProN-W4"/>
                <a:sym typeface="HiraMaruProN-W4"/>
              </a:rPr>
              <a:t>ダイエットの計画も管理</a:t>
            </a:r>
            <a:endParaRPr sz="21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855" y="1822025"/>
            <a:ext cx="2936846" cy="1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 descr="帽子とサングラスをかけた男性&#10;&#10;低い精度で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76151"/>
            <a:ext cx="2641315" cy="168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5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1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224" name="Google Shape;224;p31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238" y="3390650"/>
            <a:ext cx="2936850" cy="16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201930" y="7620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システム構成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grpSp>
        <p:nvGrpSpPr>
          <p:cNvPr id="234" name="Google Shape;234;p32"/>
          <p:cNvGrpSpPr/>
          <p:nvPr/>
        </p:nvGrpSpPr>
        <p:grpSpPr>
          <a:xfrm>
            <a:off x="1435980" y="564677"/>
            <a:ext cx="6507344" cy="4502623"/>
            <a:chOff x="288188" y="124370"/>
            <a:chExt cx="7102536" cy="4991268"/>
          </a:xfrm>
        </p:grpSpPr>
        <p:grpSp>
          <p:nvGrpSpPr>
            <p:cNvPr id="235" name="Google Shape;235;p32"/>
            <p:cNvGrpSpPr/>
            <p:nvPr/>
          </p:nvGrpSpPr>
          <p:grpSpPr>
            <a:xfrm>
              <a:off x="288188" y="124370"/>
              <a:ext cx="7102536" cy="4991268"/>
              <a:chOff x="384251" y="165826"/>
              <a:chExt cx="9470048" cy="6655024"/>
            </a:xfrm>
          </p:grpSpPr>
          <p:cxnSp>
            <p:nvCxnSpPr>
              <p:cNvPr id="236" name="Google Shape;236;p32"/>
              <p:cNvCxnSpPr/>
              <p:nvPr/>
            </p:nvCxnSpPr>
            <p:spPr>
              <a:xfrm rot="10800000" flipH="1">
                <a:off x="5236134" y="777246"/>
                <a:ext cx="1355100" cy="7314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237" name="Google Shape;237;p32" descr="Web カメラ 単色塗りつぶし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142815" y="165826"/>
                <a:ext cx="1052569" cy="1052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32" descr="シャツ が含まれている画像&#10;&#10;自動的に生成された説明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78169" y="4945621"/>
                <a:ext cx="1776130" cy="1850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32" descr="Web カメラ 枠線"/>
              <p:cNvPicPr preferRelativeResize="0"/>
              <p:nvPr/>
            </p:nvPicPr>
            <p:blipFill rotWithShape="1">
              <a:blip r:embed="rId5">
                <a:alphaModFix/>
              </a:blip>
              <a:srcRect t="14580" b="-14580"/>
              <a:stretch/>
            </p:blipFill>
            <p:spPr>
              <a:xfrm>
                <a:off x="6167664" y="5448880"/>
                <a:ext cx="1052569" cy="10525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32" descr="帽子, シャツ が含まれている画像&#10;&#10;自動的に生成された説明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864233" y="275909"/>
                <a:ext cx="1990066" cy="207568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41" name="Google Shape;241;p32"/>
              <p:cNvGrpSpPr/>
              <p:nvPr/>
            </p:nvGrpSpPr>
            <p:grpSpPr>
              <a:xfrm>
                <a:off x="4331426" y="4730661"/>
                <a:ext cx="1158292" cy="1256062"/>
                <a:chOff x="1944624" y="4343400"/>
                <a:chExt cx="1091184" cy="1091184"/>
              </a:xfrm>
            </p:grpSpPr>
            <p:pic>
              <p:nvPicPr>
                <p:cNvPr id="242" name="Google Shape;242;p32" descr="モニター 枠線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1944624" y="4343400"/>
                  <a:ext cx="1091184" cy="10911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3" name="Google Shape;243;p32" descr="花火 単色塗りつぶし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219560" y="4554329"/>
                  <a:ext cx="541309" cy="5413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4" name="Google Shape;244;p32"/>
              <p:cNvGrpSpPr/>
              <p:nvPr/>
            </p:nvGrpSpPr>
            <p:grpSpPr>
              <a:xfrm>
                <a:off x="4213960" y="916289"/>
                <a:ext cx="1158292" cy="1256062"/>
                <a:chOff x="5181600" y="1911096"/>
                <a:chExt cx="1091184" cy="1091184"/>
              </a:xfrm>
            </p:grpSpPr>
            <p:pic>
              <p:nvPicPr>
                <p:cNvPr id="245" name="Google Shape;245;p32" descr="モニター 単色塗りつぶし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5181600" y="1911096"/>
                  <a:ext cx="1091184" cy="10911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6" name="Google Shape;246;p32" descr="花火 枠線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5498592" y="219760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247" name="Google Shape;247;p32"/>
              <p:cNvCxnSpPr/>
              <p:nvPr/>
            </p:nvCxnSpPr>
            <p:spPr>
              <a:xfrm>
                <a:off x="3882287" y="4099971"/>
                <a:ext cx="546600" cy="7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48" name="Google Shape;248;p32"/>
              <p:cNvCxnSpPr/>
              <p:nvPr/>
            </p:nvCxnSpPr>
            <p:spPr>
              <a:xfrm rot="10800000">
                <a:off x="4044018" y="4059160"/>
                <a:ext cx="522900" cy="695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249" name="Google Shape;249;p32"/>
              <p:cNvGrpSpPr/>
              <p:nvPr/>
            </p:nvGrpSpPr>
            <p:grpSpPr>
              <a:xfrm>
                <a:off x="2695445" y="3073975"/>
                <a:ext cx="1716019" cy="900878"/>
                <a:chOff x="2197673" y="2962704"/>
                <a:chExt cx="1716019" cy="900878"/>
              </a:xfrm>
            </p:grpSpPr>
            <p:sp>
              <p:nvSpPr>
                <p:cNvPr id="250" name="Google Shape;250;p32"/>
                <p:cNvSpPr/>
                <p:nvPr/>
              </p:nvSpPr>
              <p:spPr>
                <a:xfrm>
                  <a:off x="2221992" y="2994950"/>
                  <a:ext cx="1691700" cy="836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51" name="Google Shape;251;p32" descr="テキスト, ロゴ&#10;&#10;自動的に生成された説明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197673" y="2962704"/>
                  <a:ext cx="1715958" cy="9008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52" name="Google Shape;252;p32"/>
              <p:cNvSpPr/>
              <p:nvPr/>
            </p:nvSpPr>
            <p:spPr>
              <a:xfrm>
                <a:off x="2337701" y="1104565"/>
                <a:ext cx="1621500" cy="1089600"/>
              </a:xfrm>
              <a:prstGeom prst="wedgeRoundRectCallout">
                <a:avLst>
                  <a:gd name="adj1" fmla="val 62061"/>
                  <a:gd name="adj2" fmla="val 2080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face-apiによる</a:t>
                </a:r>
                <a:r>
                  <a:rPr lang="ja" sz="1400" b="0" i="0" u="none" strike="noStrike" cap="none">
                    <a:solidFill>
                      <a:srgbClr val="FF0D60"/>
                    </a:solidFill>
                    <a:latin typeface="Arial"/>
                    <a:ea typeface="Arial"/>
                    <a:cs typeface="Arial"/>
                    <a:sym typeface="Arial"/>
                  </a:rPr>
                  <a:t>顔検出</a:t>
                </a:r>
                <a:endParaRPr sz="1400" b="0" i="0" u="none" strike="noStrike" cap="none">
                  <a:solidFill>
                    <a:srgbClr val="FF0D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2"/>
              <p:cNvSpPr/>
              <p:nvPr/>
            </p:nvSpPr>
            <p:spPr>
              <a:xfrm>
                <a:off x="384251" y="3125172"/>
                <a:ext cx="1996500" cy="1256100"/>
              </a:xfrm>
              <a:prstGeom prst="wedgeRoundRectCallout">
                <a:avLst>
                  <a:gd name="adj1" fmla="val 63145"/>
                  <a:gd name="adj2" fmla="val -13595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P2Pコミュニケーションサービスによる通信</a:t>
                </a:r>
                <a:endParaRPr sz="1100"/>
              </a:p>
            </p:txBody>
          </p:sp>
          <p:sp>
            <p:nvSpPr>
              <p:cNvPr id="254" name="Google Shape;254;p32"/>
              <p:cNvSpPr/>
              <p:nvPr/>
            </p:nvSpPr>
            <p:spPr>
              <a:xfrm>
                <a:off x="1881087" y="5169180"/>
                <a:ext cx="2171700" cy="1052400"/>
              </a:xfrm>
              <a:prstGeom prst="wedgeRoundRectCallout">
                <a:avLst>
                  <a:gd name="adj1" fmla="val 62691"/>
                  <a:gd name="adj2" fmla="val -47806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javascriptによるアニメーションの動的生成</a:t>
                </a:r>
                <a:endParaRPr sz="1100"/>
              </a:p>
            </p:txBody>
          </p:sp>
          <p:cxnSp>
            <p:nvCxnSpPr>
              <p:cNvPr id="255" name="Google Shape;255;p32"/>
              <p:cNvCxnSpPr/>
              <p:nvPr/>
            </p:nvCxnSpPr>
            <p:spPr>
              <a:xfrm rot="10800000" flipH="1">
                <a:off x="3601636" y="2239485"/>
                <a:ext cx="748200" cy="7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56" name="Google Shape;256;p32"/>
              <p:cNvCxnSpPr/>
              <p:nvPr/>
            </p:nvCxnSpPr>
            <p:spPr>
              <a:xfrm flipH="1">
                <a:off x="3749294" y="2351597"/>
                <a:ext cx="711600" cy="70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257" name="Google Shape;257;p32"/>
              <p:cNvGrpSpPr/>
              <p:nvPr/>
            </p:nvGrpSpPr>
            <p:grpSpPr>
              <a:xfrm>
                <a:off x="5236134" y="3114584"/>
                <a:ext cx="1691700" cy="876153"/>
                <a:chOff x="8111803" y="2987991"/>
                <a:chExt cx="1691700" cy="876153"/>
              </a:xfrm>
            </p:grpSpPr>
            <p:sp>
              <p:nvSpPr>
                <p:cNvPr id="258" name="Google Shape;258;p32"/>
                <p:cNvSpPr/>
                <p:nvPr/>
              </p:nvSpPr>
              <p:spPr>
                <a:xfrm>
                  <a:off x="8111803" y="2987991"/>
                  <a:ext cx="1691700" cy="836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59" name="Google Shape;259;p3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8557750" y="2993855"/>
                  <a:ext cx="870289" cy="8702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60" name="Google Shape;260;p32"/>
              <p:cNvSpPr/>
              <p:nvPr/>
            </p:nvSpPr>
            <p:spPr>
              <a:xfrm>
                <a:off x="7383415" y="3326695"/>
                <a:ext cx="1990066" cy="1256099"/>
              </a:xfrm>
              <a:prstGeom prst="wedgeRoundRectCallout">
                <a:avLst>
                  <a:gd name="adj1" fmla="val -65137"/>
                  <a:gd name="adj2" fmla="val -41490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 b="0" i="0" u="none" strike="noStrike" cap="none">
                    <a:solidFill>
                      <a:schemeClr val="accent5"/>
                    </a:solidFill>
                    <a:latin typeface="Arial"/>
                    <a:ea typeface="Arial"/>
                    <a:cs typeface="Arial"/>
                    <a:sym typeface="Arial"/>
                  </a:rPr>
                  <a:t>Azure Static Web A</a:t>
                </a:r>
                <a:r>
                  <a:rPr lang="ja">
                    <a:solidFill>
                      <a:schemeClr val="accent5"/>
                    </a:solidFill>
                  </a:rPr>
                  <a:t>pps</a:t>
                </a:r>
                <a:r>
                  <a:rPr lang="ja">
                    <a:solidFill>
                      <a:schemeClr val="dk1"/>
                    </a:solidFill>
                  </a:rPr>
                  <a:t> </a:t>
                </a:r>
                <a:r>
                  <a:rPr lang="ja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によるホスティング</a:t>
                </a:r>
                <a:endParaRPr sz="1100"/>
              </a:p>
            </p:txBody>
          </p:sp>
          <p:sp>
            <p:nvSpPr>
              <p:cNvPr id="261" name="Google Shape;261;p32"/>
              <p:cNvSpPr txBox="1"/>
              <p:nvPr/>
            </p:nvSpPr>
            <p:spPr>
              <a:xfrm>
                <a:off x="2600256" y="2487179"/>
                <a:ext cx="1182300" cy="51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Webカメラ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データ</a:t>
                </a:r>
                <a:endParaRPr sz="1100"/>
              </a:p>
            </p:txBody>
          </p:sp>
          <p:sp>
            <p:nvSpPr>
              <p:cNvPr id="262" name="Google Shape;262;p32"/>
              <p:cNvSpPr txBox="1"/>
              <p:nvPr/>
            </p:nvSpPr>
            <p:spPr>
              <a:xfrm>
                <a:off x="2820621" y="4381278"/>
                <a:ext cx="1416900" cy="51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Webカメラ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データ</a:t>
                </a:r>
                <a:endParaRPr sz="1100"/>
              </a:p>
            </p:txBody>
          </p:sp>
          <p:sp>
            <p:nvSpPr>
              <p:cNvPr id="263" name="Google Shape;263;p32"/>
              <p:cNvSpPr txBox="1"/>
              <p:nvPr/>
            </p:nvSpPr>
            <p:spPr>
              <a:xfrm>
                <a:off x="5682076" y="2371597"/>
                <a:ext cx="1416900" cy="51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HTML,CSS,JS,</a:t>
                </a:r>
                <a:endParaRPr sz="11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学習済みモデル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4" name="Google Shape;264;p32"/>
              <p:cNvGrpSpPr/>
              <p:nvPr/>
            </p:nvGrpSpPr>
            <p:grpSpPr>
              <a:xfrm>
                <a:off x="7205566" y="301185"/>
                <a:ext cx="335404" cy="594796"/>
                <a:chOff x="7205566" y="301185"/>
                <a:chExt cx="335404" cy="594796"/>
              </a:xfrm>
            </p:grpSpPr>
            <p:cxnSp>
              <p:nvCxnSpPr>
                <p:cNvPr id="265" name="Google Shape;265;p32"/>
                <p:cNvCxnSpPr/>
                <p:nvPr/>
              </p:nvCxnSpPr>
              <p:spPr>
                <a:xfrm rot="10800000" flipH="1">
                  <a:off x="7205566" y="301185"/>
                  <a:ext cx="286500" cy="166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66" name="Google Shape;266;p32"/>
                <p:cNvCxnSpPr/>
                <p:nvPr/>
              </p:nvCxnSpPr>
              <p:spPr>
                <a:xfrm>
                  <a:off x="7225970" y="591312"/>
                  <a:ext cx="3150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67" name="Google Shape;267;p32"/>
                <p:cNvCxnSpPr/>
                <p:nvPr/>
              </p:nvCxnSpPr>
              <p:spPr>
                <a:xfrm>
                  <a:off x="7213722" y="723481"/>
                  <a:ext cx="266100" cy="172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8" name="Google Shape;268;p32"/>
              <p:cNvGrpSpPr/>
              <p:nvPr/>
            </p:nvGrpSpPr>
            <p:grpSpPr>
              <a:xfrm>
                <a:off x="7327961" y="5527589"/>
                <a:ext cx="335404" cy="594796"/>
                <a:chOff x="7205566" y="301185"/>
                <a:chExt cx="335404" cy="594796"/>
              </a:xfrm>
            </p:grpSpPr>
            <p:cxnSp>
              <p:nvCxnSpPr>
                <p:cNvPr id="269" name="Google Shape;269;p32"/>
                <p:cNvCxnSpPr/>
                <p:nvPr/>
              </p:nvCxnSpPr>
              <p:spPr>
                <a:xfrm rot="10800000" flipH="1">
                  <a:off x="7205566" y="301185"/>
                  <a:ext cx="286500" cy="166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0" name="Google Shape;270;p32"/>
                <p:cNvCxnSpPr/>
                <p:nvPr/>
              </p:nvCxnSpPr>
              <p:spPr>
                <a:xfrm>
                  <a:off x="7225970" y="591312"/>
                  <a:ext cx="3150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71" name="Google Shape;271;p32"/>
                <p:cNvCxnSpPr/>
                <p:nvPr/>
              </p:nvCxnSpPr>
              <p:spPr>
                <a:xfrm>
                  <a:off x="7213722" y="723481"/>
                  <a:ext cx="266100" cy="172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72" name="Google Shape;272;p32"/>
              <p:cNvCxnSpPr/>
              <p:nvPr/>
            </p:nvCxnSpPr>
            <p:spPr>
              <a:xfrm>
                <a:off x="5404458" y="5251533"/>
                <a:ext cx="1005300" cy="5088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32"/>
              <p:cNvCxnSpPr/>
              <p:nvPr/>
            </p:nvCxnSpPr>
            <p:spPr>
              <a:xfrm rot="-5400000" flipH="1">
                <a:off x="4943785" y="2321193"/>
                <a:ext cx="748200" cy="72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74" name="Google Shape;274;p32"/>
              <p:cNvCxnSpPr/>
              <p:nvPr/>
            </p:nvCxnSpPr>
            <p:spPr>
              <a:xfrm rot="5400000" flipH="1">
                <a:off x="5094684" y="2261149"/>
                <a:ext cx="711600" cy="701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75" name="Google Shape;275;p32"/>
              <p:cNvCxnSpPr/>
              <p:nvPr/>
            </p:nvCxnSpPr>
            <p:spPr>
              <a:xfrm rot="10800000" flipH="1">
                <a:off x="5073214" y="4028877"/>
                <a:ext cx="570600" cy="704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76" name="Google Shape;276;p32"/>
              <p:cNvCxnSpPr/>
              <p:nvPr/>
            </p:nvCxnSpPr>
            <p:spPr>
              <a:xfrm flipH="1">
                <a:off x="5196323" y="4155837"/>
                <a:ext cx="555000" cy="684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77" name="Google Shape;277;p32"/>
              <p:cNvSpPr txBox="1"/>
              <p:nvPr/>
            </p:nvSpPr>
            <p:spPr>
              <a:xfrm>
                <a:off x="5489723" y="4365242"/>
                <a:ext cx="1691700" cy="51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HTML,CSS,JS,</a:t>
                </a:r>
                <a:endParaRPr sz="11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学習済みモデル</a:t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4114330" y="5899550"/>
                <a:ext cx="1924800" cy="921300"/>
              </a:xfrm>
              <a:prstGeom prst="wedgeRoundRectCallout">
                <a:avLst>
                  <a:gd name="adj1" fmla="val 73326"/>
                  <a:gd name="adj2" fmla="val -38042"/>
                  <a:gd name="adj3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顔の動きから腹筋を検出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9" name="Google Shape;279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86865" y="607299"/>
              <a:ext cx="886650" cy="88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0213" y="4004063"/>
              <a:ext cx="922400" cy="420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32"/>
          <p:cNvPicPr preferRelativeResize="0"/>
          <p:nvPr/>
        </p:nvPicPr>
        <p:blipFill rotWithShape="1">
          <a:blip r:embed="rId15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2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283" name="Google Shape;283;p32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こだわり１　対戦インターフェース　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5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派手な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アニメーション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と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音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で盛り上がりを演出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raMaruProN-W4"/>
              <a:buChar char="•"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フロント側に実装した</a:t>
            </a:r>
            <a:r>
              <a:rPr lang="ja">
                <a:solidFill>
                  <a:srgbClr val="FF0D60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顔検出</a:t>
            </a: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アルゴリズムによって、遅延の無い腹筋カウントを実現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t="29068" b="31050"/>
          <a:stretch/>
        </p:blipFill>
        <p:spPr>
          <a:xfrm>
            <a:off x="0" y="4651350"/>
            <a:ext cx="1234050" cy="4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3"/>
          <p:cNvGrpSpPr/>
          <p:nvPr/>
        </p:nvGrpSpPr>
        <p:grpSpPr>
          <a:xfrm>
            <a:off x="0" y="0"/>
            <a:ext cx="9144000" cy="272400"/>
            <a:chOff x="0" y="0"/>
            <a:chExt cx="9144000" cy="272400"/>
          </a:xfrm>
        </p:grpSpPr>
        <p:sp>
          <p:nvSpPr>
            <p:cNvPr id="295" name="Google Shape;295;p33"/>
            <p:cNvSpPr/>
            <p:nvPr/>
          </p:nvSpPr>
          <p:spPr>
            <a:xfrm>
              <a:off x="0" y="0"/>
              <a:ext cx="9144000" cy="2724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8559175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89CF5A"/>
            </a:solidFill>
            <a:ln w="9525" cap="flat" cmpd="sng">
              <a:solidFill>
                <a:srgbClr val="89CF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82571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955950" y="0"/>
              <a:ext cx="363000" cy="272400"/>
            </a:xfrm>
            <a:prstGeom prst="parallelogram">
              <a:avLst>
                <a:gd name="adj" fmla="val 25000"/>
              </a:avLst>
            </a:prstGeom>
            <a:solidFill>
              <a:srgbClr val="FF0D60"/>
            </a:solidFill>
            <a:ln w="9525" cap="flat" cmpd="sng">
              <a:solidFill>
                <a:srgbClr val="FF0D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000" y="1185375"/>
            <a:ext cx="3426051" cy="17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5">
            <a:alphaModFix/>
          </a:blip>
          <a:srcRect l="17765" t="10857" r="18830"/>
          <a:stretch/>
        </p:blipFill>
        <p:spPr>
          <a:xfrm>
            <a:off x="4993000" y="3187750"/>
            <a:ext cx="3426051" cy="18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424</Words>
  <Application>Microsoft Office PowerPoint</Application>
  <PresentationFormat>画面に合わせる (16:9)</PresentationFormat>
  <Paragraphs>71</Paragraphs>
  <Slides>16</Slides>
  <Notes>15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HiraMaruProN-W4</vt:lpstr>
      <vt:lpstr>HiraMaruPro-W4</vt:lpstr>
      <vt:lpstr>Arial</vt:lpstr>
      <vt:lpstr>Calibri</vt:lpstr>
      <vt:lpstr>Simple Light</vt:lpstr>
      <vt:lpstr>Office テーマ</vt:lpstr>
      <vt:lpstr>チームC　マイクロソフト大好き！ </vt:lpstr>
      <vt:lpstr>夏といえば…</vt:lpstr>
      <vt:lpstr>解決すべき課題</vt:lpstr>
      <vt:lpstr>解決すべき課題</vt:lpstr>
      <vt:lpstr>ターゲット</vt:lpstr>
      <vt:lpstr>さまっするの提案</vt:lpstr>
      <vt:lpstr>さまっするの特徴</vt:lpstr>
      <vt:lpstr>システム構成</vt:lpstr>
      <vt:lpstr>こだわり１　対戦インターフェース　</vt:lpstr>
      <vt:lpstr>こだわり２　「動」と「静」</vt:lpstr>
      <vt:lpstr>こだわり３　「夏」を感じるUI　</vt:lpstr>
      <vt:lpstr>こだわり４　誰とでも対戦可能</vt:lpstr>
      <vt:lpstr>デモ</vt:lpstr>
      <vt:lpstr>今後の展望</vt:lpstr>
      <vt:lpstr>Thank You!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チーム　マイクロソフト大好き！ </dc:title>
  <cp:lastModifiedBy>proofreader</cp:lastModifiedBy>
  <cp:revision>8</cp:revision>
  <dcterms:modified xsi:type="dcterms:W3CDTF">2022-07-10T08:07:49Z</dcterms:modified>
</cp:coreProperties>
</file>